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5" r:id="rId1"/>
  </p:sldMasterIdLst>
  <p:sldIdLst>
    <p:sldId id="262" r:id="rId2"/>
    <p:sldId id="456" r:id="rId3"/>
    <p:sldId id="462" r:id="rId4"/>
    <p:sldId id="458" r:id="rId5"/>
    <p:sldId id="463" r:id="rId6"/>
    <p:sldId id="459" r:id="rId7"/>
    <p:sldId id="460" r:id="rId8"/>
    <p:sldId id="461" r:id="rId9"/>
    <p:sldId id="325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26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5157"/>
    <p:restoredTop sz="94631"/>
  </p:normalViewPr>
  <p:slideViewPr>
    <p:cSldViewPr snapToGrid="0" snapToObjects="1">
      <p:cViewPr varScale="1">
        <p:scale>
          <a:sx n="67" d="100"/>
          <a:sy n="67" d="100"/>
        </p:scale>
        <p:origin x="176" y="84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Darl">
    <p:bg>
      <p:bgPr>
        <a:solidFill>
          <a:srgbClr val="0026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76DDE530-4772-A746-8C29-E590B2653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9766" y="920269"/>
            <a:ext cx="10515600" cy="4125951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anchor="ctr" anchorCtr="0"/>
          <a:lstStyle>
            <a:lvl1pPr algn="ctr">
              <a:defRPr sz="6000" b="0" i="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74641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Ligh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CFFAE5-C766-8742-8EA3-EF6C80B63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449659"/>
            <a:ext cx="10515600" cy="4125951"/>
          </a:xfrm>
          <a:prstGeom prst="rect">
            <a:avLst/>
          </a:prstGeom>
        </p:spPr>
        <p:txBody>
          <a:bodyPr anchor="ctr" anchorCtr="0"/>
          <a:lstStyle>
            <a:lvl1pPr algn="ctr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4168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05B7D4-9B07-4C4D-A4C6-1C1275943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5857"/>
            <a:ext cx="10515600" cy="74999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DC1508-29AD-644F-AF86-512749D735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92697"/>
            <a:ext cx="10515600" cy="4733318"/>
          </a:xfrm>
          <a:prstGeom prst="rect">
            <a:avLst/>
          </a:prstGeom>
        </p:spPr>
        <p:txBody>
          <a:bodyPr/>
          <a:lstStyle>
            <a:lvl1pPr>
              <a:defRPr sz="3600" baseline="0"/>
            </a:lvl1pPr>
            <a:lvl2pPr>
              <a:defRPr sz="3000" baseline="0"/>
            </a:lvl2pPr>
            <a:lvl3pPr>
              <a:defRPr sz="2600" baseline="0"/>
            </a:lvl3pPr>
            <a:lvl4pPr>
              <a:defRPr sz="2400" baseline="0"/>
            </a:lvl4pPr>
            <a:lvl5pPr>
              <a:defRPr sz="2400" baseline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82589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n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DC1508-29AD-644F-AF86-512749D735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8661"/>
            <a:ext cx="10515600" cy="5672185"/>
          </a:xfrm>
          <a:prstGeom prst="rect">
            <a:avLst/>
          </a:prstGeom>
        </p:spPr>
        <p:txBody>
          <a:bodyPr/>
          <a:lstStyle>
            <a:lvl1pPr>
              <a:defRPr sz="3600" baseline="0"/>
            </a:lvl1pPr>
            <a:lvl2pPr>
              <a:defRPr sz="3000" baseline="0"/>
            </a:lvl2pPr>
            <a:lvl3pPr>
              <a:defRPr sz="2600" baseline="0"/>
            </a:lvl3pPr>
            <a:lvl4pPr>
              <a:defRPr sz="2400" baseline="0"/>
            </a:lvl4pPr>
            <a:lvl5pPr>
              <a:defRPr sz="2400" baseline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972668-9B87-8F47-88C1-EEC8D6A8E96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3AAC76-62B8-324E-99D6-0B7553E96005}" type="datetimeFigureOut">
              <a:rPr lang="en-US" smtClean="0"/>
              <a:t>1/6/20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6C8184-8471-5F4D-845D-05B36FC71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F1F706-B5B2-8345-B962-ED2A1A04A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F8264B5-2523-6A42-BD47-1080BF6D0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5859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7BD96F1-90F1-7C4C-9AF8-07AA1B5632A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3AAC76-62B8-324E-99D6-0B7553E96005}" type="datetimeFigureOut">
              <a:rPr lang="en-US" smtClean="0"/>
              <a:t>1/6/20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ABFCCFD-0CA4-C14E-8C49-BFFC677B6D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A27425-DD5A-A84B-96DD-FD310A8C3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F8264B5-2523-6A42-BD47-1080BF6D0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0496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Credits">
    <p:bg>
      <p:bgPr>
        <a:solidFill>
          <a:srgbClr val="0026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D1F8547-AA5F-9649-806C-E94966BFDFDF}"/>
              </a:ext>
            </a:extLst>
          </p:cNvPr>
          <p:cNvSpPr txBox="1"/>
          <p:nvPr/>
        </p:nvSpPr>
        <p:spPr>
          <a:xfrm>
            <a:off x="0" y="6470423"/>
            <a:ext cx="12192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baseline="30000" dirty="0">
                <a:solidFill>
                  <a:srgbClr val="B4B5B5"/>
                </a:solidFill>
                <a:latin typeface="Arial Black"/>
                <a:cs typeface="Arial Black"/>
              </a:rPr>
              <a:t>© The Regents of The University of Michigan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B444CC-44D2-3644-9C4C-CE23EC4E9F76}"/>
              </a:ext>
            </a:extLst>
          </p:cNvPr>
          <p:cNvSpPr txBox="1"/>
          <p:nvPr/>
        </p:nvSpPr>
        <p:spPr>
          <a:xfrm>
            <a:off x="0" y="6064136"/>
            <a:ext cx="12192000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1350" baseline="30000" dirty="0">
              <a:solidFill>
                <a:srgbClr val="B4B5B5"/>
              </a:solidFill>
              <a:latin typeface="Arial Black"/>
              <a:cs typeface="Arial Black"/>
            </a:endParaRPr>
          </a:p>
          <a:p>
            <a:pPr algn="ctr"/>
            <a:r>
              <a:rPr lang="en-US" sz="1350" baseline="30000" dirty="0">
                <a:solidFill>
                  <a:srgbClr val="B4B5B5"/>
                </a:solidFill>
                <a:latin typeface="Arial Black"/>
                <a:cs typeface="Arial Black"/>
              </a:rPr>
              <a:t>Except where otherwise noted, this work is licensed under CC BY-NC 4.0</a:t>
            </a:r>
            <a:endParaRPr lang="en-US" sz="1350" dirty="0">
              <a:solidFill>
                <a:schemeClr val="bg1"/>
              </a:solidFill>
              <a:latin typeface="Arial Black"/>
              <a:cs typeface="Arial Black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4097A1-88AD-2E45-9354-1766A7E76222}"/>
              </a:ext>
            </a:extLst>
          </p:cNvPr>
          <p:cNvSpPr txBox="1"/>
          <p:nvPr/>
        </p:nvSpPr>
        <p:spPr>
          <a:xfrm>
            <a:off x="5884025" y="6016065"/>
            <a:ext cx="18466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259A6AB-BD58-F348-9CF4-346265372788}"/>
              </a:ext>
            </a:extLst>
          </p:cNvPr>
          <p:cNvSpPr txBox="1"/>
          <p:nvPr/>
        </p:nvSpPr>
        <p:spPr>
          <a:xfrm>
            <a:off x="0" y="6474370"/>
            <a:ext cx="1205209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baseline="30000" dirty="0">
                <a:solidFill>
                  <a:srgbClr val="B4B5B5"/>
                </a:solidFill>
                <a:latin typeface="Arial Black"/>
                <a:cs typeface="Arial Black"/>
              </a:rPr>
              <a:t>© Faculty Presenter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30925F-9E37-3640-BCE7-B022C9536B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777" y="676753"/>
            <a:ext cx="6350000" cy="6858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8EEA4B4-EA17-F541-BA34-2FAF2CBC2F70}"/>
              </a:ext>
            </a:extLst>
          </p:cNvPr>
          <p:cNvSpPr txBox="1"/>
          <p:nvPr userDrawn="1"/>
        </p:nvSpPr>
        <p:spPr>
          <a:xfrm>
            <a:off x="0" y="6470423"/>
            <a:ext cx="12192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baseline="30000" dirty="0">
                <a:solidFill>
                  <a:srgbClr val="B4B5B5"/>
                </a:solidFill>
                <a:latin typeface="Arial Black"/>
                <a:cs typeface="Arial Black"/>
              </a:rPr>
              <a:t>© The Regents of The University of Michigan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8F6432E-095B-3A48-9DB3-4B0FC1EF3BB8}"/>
              </a:ext>
            </a:extLst>
          </p:cNvPr>
          <p:cNvSpPr txBox="1"/>
          <p:nvPr userDrawn="1"/>
        </p:nvSpPr>
        <p:spPr>
          <a:xfrm>
            <a:off x="0" y="6064136"/>
            <a:ext cx="12192000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1350" baseline="30000" dirty="0">
              <a:solidFill>
                <a:srgbClr val="B4B5B5"/>
              </a:solidFill>
              <a:latin typeface="Arial Black"/>
              <a:cs typeface="Arial Black"/>
            </a:endParaRPr>
          </a:p>
          <a:p>
            <a:pPr algn="ctr"/>
            <a:r>
              <a:rPr lang="en-US" sz="1350" baseline="30000" dirty="0">
                <a:solidFill>
                  <a:srgbClr val="B4B5B5"/>
                </a:solidFill>
                <a:latin typeface="Arial Black"/>
                <a:cs typeface="Arial Black"/>
              </a:rPr>
              <a:t>Except where otherwise noted, this work is licensed under CC BY-NC 4.0</a:t>
            </a:r>
            <a:endParaRPr lang="en-US" sz="1350" dirty="0">
              <a:solidFill>
                <a:schemeClr val="bg1"/>
              </a:solidFill>
              <a:latin typeface="Arial Black"/>
              <a:cs typeface="Arial Black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20A4B42-EF60-DE49-9B7E-FC0F505AEA3A}"/>
              </a:ext>
            </a:extLst>
          </p:cNvPr>
          <p:cNvSpPr txBox="1"/>
          <p:nvPr userDrawn="1"/>
        </p:nvSpPr>
        <p:spPr>
          <a:xfrm>
            <a:off x="5884025" y="6016065"/>
            <a:ext cx="18466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7BF6A54-7C8F-B044-9C39-81E3B12BECB5}"/>
              </a:ext>
            </a:extLst>
          </p:cNvPr>
          <p:cNvSpPr txBox="1"/>
          <p:nvPr userDrawn="1"/>
        </p:nvSpPr>
        <p:spPr>
          <a:xfrm>
            <a:off x="0" y="6474370"/>
            <a:ext cx="1205209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baseline="30000" dirty="0">
                <a:solidFill>
                  <a:srgbClr val="B4B5B5"/>
                </a:solidFill>
                <a:latin typeface="Arial Black"/>
                <a:cs typeface="Arial Black"/>
              </a:rPr>
              <a:t>© Faculty Presenter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2DEDCDDF-CEAE-CE40-8EFF-14358874BA1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52777" y="676753"/>
            <a:ext cx="6350000" cy="685800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5F6653-85F8-C047-AF41-B2B434AA3A4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9179" y="2299530"/>
            <a:ext cx="11325726" cy="558517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36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D4B9A007-DEC5-8F4C-9F01-21BC721E820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9179" y="2985075"/>
            <a:ext cx="11325726" cy="558517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3600" baseline="0">
                <a:ln>
                  <a:noFill/>
                </a:ln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862C595-CE7C-834C-93D9-3C23F2C060F6}"/>
              </a:ext>
            </a:extLst>
          </p:cNvPr>
          <p:cNvSpPr txBox="1"/>
          <p:nvPr userDrawn="1"/>
        </p:nvSpPr>
        <p:spPr>
          <a:xfrm>
            <a:off x="449179" y="3801979"/>
            <a:ext cx="5887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aseline="0" dirty="0">
                <a:solidFill>
                  <a:schemeClr val="bg1"/>
                </a:solidFill>
              </a:rPr>
              <a:t>Credits:</a:t>
            </a:r>
          </a:p>
        </p:txBody>
      </p:sp>
    </p:spTree>
    <p:extLst>
      <p:ext uri="{BB962C8B-B14F-4D97-AF65-F5344CB8AC3E}">
        <p14:creationId xmlns:p14="http://schemas.microsoft.com/office/powerpoint/2010/main" val="1179479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08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Darl">
    <p:bg>
      <p:bgPr>
        <a:solidFill>
          <a:srgbClr val="0026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76DDE530-4772-A746-8C29-E590B2653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449659"/>
            <a:ext cx="10515600" cy="4125951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anchor="ctr" anchorCtr="0"/>
          <a:lstStyle>
            <a:lvl1pPr algn="ctr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40491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Ligh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CFFAE5-C766-8742-8EA3-EF6C80B63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449659"/>
            <a:ext cx="10515600" cy="4125951"/>
          </a:xfrm>
          <a:prstGeom prst="rect">
            <a:avLst/>
          </a:prstGeom>
        </p:spPr>
        <p:txBody>
          <a:bodyPr anchor="ctr" anchorCtr="0"/>
          <a:lstStyle>
            <a:lvl1pPr algn="ctr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51954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n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DC1508-29AD-644F-AF86-512749D735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8661"/>
            <a:ext cx="10515600" cy="5672185"/>
          </a:xfrm>
          <a:prstGeom prst="rect">
            <a:avLst/>
          </a:prstGeom>
        </p:spPr>
        <p:txBody>
          <a:bodyPr/>
          <a:lstStyle>
            <a:lvl1pPr>
              <a:defRPr sz="3600" baseline="0"/>
            </a:lvl1pPr>
            <a:lvl2pPr>
              <a:defRPr sz="3000" baseline="0"/>
            </a:lvl2pPr>
            <a:lvl3pPr>
              <a:defRPr sz="2600" baseline="0"/>
            </a:lvl3pPr>
            <a:lvl4pPr>
              <a:defRPr sz="2400" baseline="0"/>
            </a:lvl4pPr>
            <a:lvl5pPr>
              <a:defRPr sz="2400" baseline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972668-9B87-8F47-88C1-EEC8D6A8E96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3AAC76-62B8-324E-99D6-0B7553E96005}" type="datetimeFigureOut">
              <a:rPr lang="en-US" smtClean="0"/>
              <a:t>1/6/20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6C8184-8471-5F4D-845D-05B36FC71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F1F706-B5B2-8345-B962-ED2A1A04A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F8264B5-2523-6A42-BD47-1080BF6D0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429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75ADE87-1DF8-0249-9AEC-B6404454F07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25638"/>
            <a:ext cx="12192000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5F049A8-E906-834D-98CE-3643A6F14F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8220"/>
            <a:ext cx="10515600" cy="7946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2ABE02-70CB-8946-93E9-3C3AD11570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226635"/>
            <a:ext cx="10515600" cy="50785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605332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49" r:id="rId7"/>
    <p:sldLayoutId id="2147483651" r:id="rId8"/>
    <p:sldLayoutId id="2147483656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tx1"/>
          </a:solidFill>
          <a:latin typeface="Verdana Regular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Verdana Regular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Verdana Regular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Verdana Regular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Verdana Regular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Verdana Regular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css/css3_flexbox.asp#flex-wrap" TargetMode="External"/><Relationship Id="rId7" Type="http://schemas.openxmlformats.org/officeDocument/2006/relationships/hyperlink" Target="https://www.w3schools.com/css/css3_flexbox.asp#align-content" TargetMode="External"/><Relationship Id="rId2" Type="http://schemas.openxmlformats.org/officeDocument/2006/relationships/hyperlink" Target="https://www.w3schools.com/css/css3_flexbox.asp#flex-direction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w3schools.com/css/css3_flexbox.asp#align-items" TargetMode="External"/><Relationship Id="rId5" Type="http://schemas.openxmlformats.org/officeDocument/2006/relationships/hyperlink" Target="https://www.w3schools.com/css/css3_flexbox.asp#justify-content" TargetMode="External"/><Relationship Id="rId4" Type="http://schemas.openxmlformats.org/officeDocument/2006/relationships/hyperlink" Target="https://www.w3schools.com/css/css3_flexbox.asp#flex-flow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css/css3_flexbox.asp#flex-grow" TargetMode="External"/><Relationship Id="rId7" Type="http://schemas.openxmlformats.org/officeDocument/2006/relationships/hyperlink" Target="https://www.w3schools.com/css/css3_flexbox.asp#align-self" TargetMode="External"/><Relationship Id="rId2" Type="http://schemas.openxmlformats.org/officeDocument/2006/relationships/hyperlink" Target="https://www.w3schools.com/css/css3_flexbox.asp#order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w3schools.com/css/css3_flexbox.asp#flex" TargetMode="External"/><Relationship Id="rId5" Type="http://schemas.openxmlformats.org/officeDocument/2006/relationships/hyperlink" Target="https://www.w3schools.com/css/css3_flexbox.asp#flex-basis" TargetMode="External"/><Relationship Id="rId4" Type="http://schemas.openxmlformats.org/officeDocument/2006/relationships/hyperlink" Target="https://www.w3schools.com/css/css3_flexbox.asp#flex-shrink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pen.io/ColleenEMc/pen/10226de96f051118549b856cf9333e6c?editors=1100" TargetMode="External"/><Relationship Id="rId2" Type="http://schemas.openxmlformats.org/officeDocument/2006/relationships/hyperlink" Target="https://codepen.io/team/css-tricks/pen/EKEYob" TargetMode="Externa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B4D1CD-0A14-A643-B3CE-E3ED98B59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Flexbox and Responsive Design</a:t>
            </a:r>
          </a:p>
        </p:txBody>
      </p:sp>
    </p:spTree>
    <p:extLst>
      <p:ext uri="{BB962C8B-B14F-4D97-AF65-F5344CB8AC3E}">
        <p14:creationId xmlns:p14="http://schemas.microsoft.com/office/powerpoint/2010/main" val="11390219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621D56-B78A-8B40-9FBB-47A1A1445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Flexbox layouts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9B47E6-132A-C646-8EE5-2FEB5C1D83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571500" indent="-571500"/>
            <a:r>
              <a:rPr lang="en-US" dirty="0"/>
              <a:t>Flexbox makes it easier to have responsive design without using float or positioning (or media-queries).</a:t>
            </a:r>
            <a:endParaRPr lang="en-US" b="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b="0" dirty="0"/>
              <a:t>Gives container the ability to alter its items' width/height (and order) to best fill the available space </a:t>
            </a:r>
          </a:p>
          <a:p>
            <a:pPr marL="1562075" lvl="1" indent="-571500">
              <a:buFont typeface="Arial" panose="020B0604020202020204" pitchFamily="34" charset="0"/>
              <a:buChar char="•"/>
            </a:pPr>
            <a:r>
              <a:rPr lang="en-US" b="0" dirty="0"/>
              <a:t>Expands items to fill available free space</a:t>
            </a:r>
          </a:p>
          <a:p>
            <a:pPr marL="1562075" lvl="1" indent="-571500">
              <a:buFont typeface="Arial" panose="020B0604020202020204" pitchFamily="34" charset="0"/>
              <a:buChar char="•"/>
            </a:pPr>
            <a:r>
              <a:rPr lang="en-US" b="0" dirty="0"/>
              <a:t>Shrinks them to prevent overflow.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b="0" dirty="0"/>
              <a:t>Is direction-agnostic </a:t>
            </a:r>
          </a:p>
          <a:p>
            <a:pPr marL="1562075" lvl="1" indent="-571500">
              <a:buFont typeface="Arial" panose="020B0604020202020204" pitchFamily="34" charset="0"/>
              <a:buChar char="•"/>
            </a:pPr>
            <a:r>
              <a:rPr lang="en-US" b="0" dirty="0"/>
              <a:t>(block which is vertically-based and inline which is horizontally-based).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00670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25FB51-5268-9145-BDD8-7FC580F39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 Properties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C2C25A-D3A2-3948-9AC0-E06EF25433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92697"/>
            <a:ext cx="10953750" cy="4733318"/>
          </a:xfrm>
        </p:spPr>
        <p:txBody>
          <a:bodyPr/>
          <a:lstStyle/>
          <a:p>
            <a:r>
              <a:rPr lang="en-US" dirty="0">
                <a:hlinkClick r:id="rId2"/>
              </a:rPr>
              <a:t>flex-direction</a:t>
            </a:r>
            <a:r>
              <a:rPr lang="en-US" dirty="0"/>
              <a:t> – how to stack items.</a:t>
            </a:r>
          </a:p>
          <a:p>
            <a:r>
              <a:rPr lang="en-US" dirty="0">
                <a:hlinkClick r:id="rId3"/>
              </a:rPr>
              <a:t>flex-wrap</a:t>
            </a:r>
            <a:r>
              <a:rPr lang="en-US" dirty="0"/>
              <a:t> - whether items should wrap or not</a:t>
            </a:r>
          </a:p>
          <a:p>
            <a:r>
              <a:rPr lang="en-US" dirty="0">
                <a:hlinkClick r:id="rId4"/>
              </a:rPr>
              <a:t>flex-flow</a:t>
            </a:r>
            <a:r>
              <a:rPr lang="en-US" dirty="0"/>
              <a:t> – shorthand for direction and wrap</a:t>
            </a:r>
          </a:p>
          <a:p>
            <a:r>
              <a:rPr lang="en-US" dirty="0">
                <a:hlinkClick r:id="rId5"/>
              </a:rPr>
              <a:t>justify-content</a:t>
            </a:r>
            <a:r>
              <a:rPr lang="en-US" dirty="0"/>
              <a:t> –horizontal alignment</a:t>
            </a:r>
          </a:p>
          <a:p>
            <a:r>
              <a:rPr lang="en-US" dirty="0">
                <a:hlinkClick r:id="rId6"/>
              </a:rPr>
              <a:t>align-items</a:t>
            </a:r>
            <a:r>
              <a:rPr lang="en-US" dirty="0"/>
              <a:t> – vertical alignment</a:t>
            </a:r>
          </a:p>
          <a:p>
            <a:r>
              <a:rPr lang="en-US" dirty="0">
                <a:hlinkClick r:id="rId7"/>
              </a:rPr>
              <a:t>align-content</a:t>
            </a:r>
            <a:r>
              <a:rPr lang="en-US" dirty="0"/>
              <a:t> – where the flex lines should go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61089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18B1D-E952-A745-AD5C-4A879C9FD2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133" y="127005"/>
            <a:ext cx="11243733" cy="935791"/>
          </a:xfrm>
        </p:spPr>
        <p:txBody>
          <a:bodyPr/>
          <a:lstStyle/>
          <a:p>
            <a:r>
              <a:rPr lang="en-US" dirty="0"/>
              <a:t>Values for the Parent properties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2C9C6F-D722-D14A-9E36-7BE7F381CB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2756" y="748144"/>
            <a:ext cx="11745883" cy="531302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800" dirty="0"/>
              <a:t>container{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FF0000"/>
                </a:solidFill>
              </a:rPr>
              <a:t>  display</a:t>
            </a:r>
            <a:r>
              <a:rPr lang="en-US" sz="2800" dirty="0"/>
              <a:t>: 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flex | inline-flex</a:t>
            </a:r>
            <a:r>
              <a:rPr lang="en-US" sz="2800" b="0" dirty="0"/>
              <a:t>;</a:t>
            </a:r>
            <a:endParaRPr lang="en-US" sz="2800" dirty="0">
              <a:solidFill>
                <a:srgbClr val="FFC000"/>
              </a:solidFill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FFC000"/>
                </a:solidFill>
              </a:rPr>
              <a:t>  </a:t>
            </a:r>
            <a:r>
              <a:rPr lang="en-US" sz="2800" b="0" dirty="0">
                <a:solidFill>
                  <a:srgbClr val="FF0000"/>
                </a:solidFill>
              </a:rPr>
              <a:t>flex-direction</a:t>
            </a:r>
            <a:r>
              <a:rPr lang="en-US" sz="2800" b="0" dirty="0"/>
              <a:t>: </a:t>
            </a:r>
            <a:r>
              <a:rPr lang="en-US" sz="2800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row | row-reverse | column | column-reverse;</a:t>
            </a:r>
          </a:p>
          <a:p>
            <a:pPr marL="0" indent="0">
              <a:buNone/>
            </a:pPr>
            <a:r>
              <a:rPr lang="en-US" sz="2800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</a:t>
            </a:r>
            <a:r>
              <a:rPr lang="en-US" sz="2800" b="0" dirty="0">
                <a:solidFill>
                  <a:srgbClr val="FF0000"/>
                </a:solidFill>
              </a:rPr>
              <a:t>flex-wrap</a:t>
            </a:r>
            <a:r>
              <a:rPr lang="en-US" sz="2800" b="0" dirty="0"/>
              <a:t>: </a:t>
            </a:r>
            <a:r>
              <a:rPr lang="en-US" sz="2800" b="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nowrap</a:t>
            </a:r>
            <a:r>
              <a:rPr lang="en-US" sz="2800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| wrap | wrap-reverse</a:t>
            </a:r>
            <a:r>
              <a:rPr lang="en-US" sz="2800" b="0" dirty="0"/>
              <a:t>;</a:t>
            </a:r>
          </a:p>
          <a:p>
            <a:pPr marL="0" indent="0">
              <a:buNone/>
            </a:pPr>
            <a:r>
              <a:rPr lang="en-US" sz="2800" b="0" dirty="0">
                <a:solidFill>
                  <a:srgbClr val="FF0000"/>
                </a:solidFill>
              </a:rPr>
              <a:t>  flex-flow</a:t>
            </a:r>
            <a:r>
              <a:rPr lang="en-US" sz="2800" b="0" dirty="0"/>
              <a:t>: </a:t>
            </a:r>
            <a:r>
              <a:rPr lang="en-US" sz="2800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&lt;flex-direction&gt; || &lt;flex-wrap&gt;;</a:t>
            </a:r>
          </a:p>
          <a:p>
            <a:pPr marL="0" indent="0">
              <a:buNone/>
            </a:pPr>
            <a:r>
              <a:rPr lang="en-US" sz="2800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</a:t>
            </a:r>
            <a:r>
              <a:rPr lang="en-US" sz="2800" b="0" dirty="0">
                <a:solidFill>
                  <a:srgbClr val="FF0000"/>
                </a:solidFill>
              </a:rPr>
              <a:t>justify-content</a:t>
            </a:r>
            <a:r>
              <a:rPr lang="en-US" sz="2800" b="0" dirty="0"/>
              <a:t>: </a:t>
            </a:r>
            <a:r>
              <a:rPr lang="en-US" sz="2800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flex-start | flex-end | center | space-between| </a:t>
            </a:r>
          </a:p>
          <a:p>
            <a:pPr marL="0" indent="0">
              <a:buNone/>
            </a:pP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   </a:t>
            </a:r>
            <a:r>
              <a:rPr lang="en-US" sz="2800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space-around | space-evenly; }</a:t>
            </a:r>
          </a:p>
          <a:p>
            <a:pPr marL="0" indent="0">
              <a:buNone/>
            </a:pPr>
            <a:r>
              <a:rPr lang="en-US" sz="2800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</a:t>
            </a:r>
            <a:r>
              <a:rPr lang="en-US" sz="2800" b="0" dirty="0">
                <a:solidFill>
                  <a:srgbClr val="FF0000"/>
                </a:solidFill>
              </a:rPr>
              <a:t>align-items</a:t>
            </a:r>
            <a:r>
              <a:rPr lang="en-US" sz="2800" b="0" dirty="0"/>
              <a:t>: </a:t>
            </a:r>
            <a:r>
              <a:rPr lang="en-US" sz="2800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flex-start | flex-end | center | baseline | stretch;</a:t>
            </a:r>
          </a:p>
          <a:p>
            <a:pPr marL="0" indent="0">
              <a:buNone/>
            </a:pP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</a:t>
            </a:r>
            <a:r>
              <a:rPr lang="en-US" sz="2800" b="0" dirty="0">
                <a:solidFill>
                  <a:srgbClr val="FF0000"/>
                </a:solidFill>
              </a:rPr>
              <a:t>align-content</a:t>
            </a:r>
            <a:r>
              <a:rPr lang="en-US" sz="2800" b="0" dirty="0"/>
              <a:t>: </a:t>
            </a:r>
            <a:r>
              <a:rPr lang="en-US" sz="2800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flex-start | flex-end | center | space-between |</a:t>
            </a:r>
          </a:p>
          <a:p>
            <a:pPr marL="0" indent="0">
              <a:buNone/>
            </a:pP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   </a:t>
            </a:r>
            <a:r>
              <a:rPr lang="en-US" sz="2800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space-around | stretch; </a:t>
            </a:r>
            <a:br>
              <a:rPr lang="en-US" sz="2800" b="0" dirty="0"/>
            </a:br>
            <a:r>
              <a:rPr lang="en-US" sz="28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9596098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A094AF-AC3E-C949-AF88-4F62C4F73F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Item Properties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705317-8DD4-0F4A-A905-93D37F990C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92697"/>
            <a:ext cx="10763250" cy="4733318"/>
          </a:xfrm>
        </p:spPr>
        <p:txBody>
          <a:bodyPr/>
          <a:lstStyle/>
          <a:p>
            <a:r>
              <a:rPr lang="en-US" dirty="0">
                <a:hlinkClick r:id="rId2"/>
              </a:rPr>
              <a:t>o</a:t>
            </a:r>
            <a:r>
              <a:rPr lang="en-US" dirty="0">
                <a:hlinkClick r:id="rId2"/>
              </a:rPr>
              <a:t>rder</a:t>
            </a:r>
            <a:r>
              <a:rPr lang="en-US" dirty="0"/>
              <a:t> -can change the order of the items</a:t>
            </a:r>
          </a:p>
          <a:p>
            <a:r>
              <a:rPr lang="en-US" dirty="0">
                <a:hlinkClick r:id="rId3"/>
              </a:rPr>
              <a:t>flex-grow</a:t>
            </a:r>
            <a:r>
              <a:rPr lang="en-US" dirty="0"/>
              <a:t> - how much the item will grow relative to the rest of the items.</a:t>
            </a:r>
          </a:p>
          <a:p>
            <a:r>
              <a:rPr lang="en-US" dirty="0">
                <a:hlinkClick r:id="rId4"/>
              </a:rPr>
              <a:t>flex-shrink</a:t>
            </a:r>
            <a:r>
              <a:rPr lang="en-US" dirty="0"/>
              <a:t> - similar</a:t>
            </a:r>
          </a:p>
          <a:p>
            <a:r>
              <a:rPr lang="en-US" dirty="0">
                <a:hlinkClick r:id="rId5"/>
              </a:rPr>
              <a:t>flex-basis</a:t>
            </a:r>
            <a:r>
              <a:rPr lang="en-US" dirty="0"/>
              <a:t> - initial length of the item</a:t>
            </a:r>
          </a:p>
          <a:p>
            <a:r>
              <a:rPr lang="en-US" dirty="0">
                <a:hlinkClick r:id="rId6"/>
              </a:rPr>
              <a:t>flex</a:t>
            </a:r>
            <a:r>
              <a:rPr lang="en-US" dirty="0"/>
              <a:t> – shorthand for grow, shrink, and basis</a:t>
            </a:r>
          </a:p>
          <a:p>
            <a:r>
              <a:rPr lang="en-US" dirty="0">
                <a:hlinkClick r:id="rId7"/>
              </a:rPr>
              <a:t>align-self</a:t>
            </a:r>
            <a:r>
              <a:rPr lang="en-US" dirty="0"/>
              <a:t> - specifies the alignment (overrides parents align-items value).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5549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18B1D-E952-A745-AD5C-4A879C9FD2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133" y="127005"/>
            <a:ext cx="11243733" cy="935791"/>
          </a:xfrm>
        </p:spPr>
        <p:txBody>
          <a:bodyPr>
            <a:normAutofit/>
          </a:bodyPr>
          <a:lstStyle/>
          <a:p>
            <a:r>
              <a:rPr lang="en-US" dirty="0"/>
              <a:t>Values for the Child Properties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2C9C6F-D722-D14A-9E36-7BE7F381CB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1434" y="888275"/>
            <a:ext cx="11589130" cy="534270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400" dirty="0"/>
              <a:t>.item{</a:t>
            </a:r>
          </a:p>
          <a:p>
            <a:pPr marL="0" indent="0">
              <a:buNone/>
            </a:pPr>
            <a:r>
              <a:rPr lang="en-US" sz="3400" dirty="0">
                <a:solidFill>
                  <a:srgbClr val="FF0000"/>
                </a:solidFill>
              </a:rPr>
              <a:t>  order</a:t>
            </a:r>
            <a:r>
              <a:rPr lang="en-US" sz="3400" dirty="0"/>
              <a:t>: </a:t>
            </a:r>
            <a:r>
              <a:rPr lang="en-US" sz="3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&lt;integer&gt;</a:t>
            </a:r>
            <a:r>
              <a:rPr lang="en-US" sz="3400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;</a:t>
            </a:r>
            <a:endParaRPr lang="en-US" sz="3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en-US" sz="3400" b="0" dirty="0">
                <a:solidFill>
                  <a:srgbClr val="FFC000"/>
                </a:solidFill>
              </a:rPr>
              <a:t>  </a:t>
            </a:r>
            <a:r>
              <a:rPr lang="en-US" sz="3400" b="0" dirty="0">
                <a:solidFill>
                  <a:srgbClr val="FF0000"/>
                </a:solidFill>
              </a:rPr>
              <a:t>flex-grow</a:t>
            </a:r>
            <a:r>
              <a:rPr lang="en-US" sz="3400" b="0" dirty="0"/>
              <a:t>: </a:t>
            </a:r>
            <a:r>
              <a:rPr lang="en-US" sz="3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&lt;integer&gt;</a:t>
            </a:r>
            <a:r>
              <a:rPr lang="en-US" sz="3400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;</a:t>
            </a:r>
          </a:p>
          <a:p>
            <a:pPr marL="0" indent="0">
              <a:buNone/>
            </a:pPr>
            <a:r>
              <a:rPr lang="en-US" sz="3400" dirty="0">
                <a:solidFill>
                  <a:srgbClr val="FF0000"/>
                </a:solidFill>
              </a:rPr>
              <a:t>  </a:t>
            </a:r>
            <a:r>
              <a:rPr lang="en-US" sz="3400" b="0" dirty="0">
                <a:solidFill>
                  <a:srgbClr val="FF0000"/>
                </a:solidFill>
              </a:rPr>
              <a:t>flex-shrink</a:t>
            </a:r>
            <a:r>
              <a:rPr lang="en-US" sz="3400" b="0" dirty="0"/>
              <a:t>: </a:t>
            </a:r>
            <a:r>
              <a:rPr lang="en-US" sz="3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&lt;integer&gt;</a:t>
            </a:r>
            <a:r>
              <a:rPr lang="en-US" sz="3400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;</a:t>
            </a:r>
            <a:r>
              <a:rPr lang="en-US" sz="3400" b="0" dirty="0"/>
              <a:t>	</a:t>
            </a:r>
          </a:p>
          <a:p>
            <a:pPr marL="0" indent="0">
              <a:buNone/>
            </a:pPr>
            <a:r>
              <a:rPr lang="en-US" sz="3400" dirty="0">
                <a:solidFill>
                  <a:srgbClr val="FF0000"/>
                </a:solidFill>
              </a:rPr>
              <a:t>  </a:t>
            </a:r>
            <a:r>
              <a:rPr lang="en-US" sz="3400" b="0" dirty="0">
                <a:solidFill>
                  <a:srgbClr val="FF0000"/>
                </a:solidFill>
              </a:rPr>
              <a:t>flex-shrink</a:t>
            </a:r>
            <a:r>
              <a:rPr lang="en-US" sz="3400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 &lt;length&gt; | auto;</a:t>
            </a:r>
          </a:p>
          <a:p>
            <a:pPr marL="0" indent="0">
              <a:buNone/>
            </a:pPr>
            <a:r>
              <a:rPr lang="en-US" sz="3400" dirty="0">
                <a:solidFill>
                  <a:srgbClr val="FF0000"/>
                </a:solidFill>
              </a:rPr>
              <a:t>  </a:t>
            </a:r>
            <a:r>
              <a:rPr lang="en-US" sz="3400" b="0" dirty="0">
                <a:solidFill>
                  <a:srgbClr val="FF0000"/>
                </a:solidFill>
              </a:rPr>
              <a:t>flex </a:t>
            </a:r>
            <a:r>
              <a:rPr lang="en-US" sz="3400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 none | [ &lt;'flex-grow'&gt; </a:t>
            </a:r>
            <a:r>
              <a:rPr lang="en-US" sz="3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| </a:t>
            </a:r>
            <a:r>
              <a:rPr lang="en-US" sz="3400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&lt;'flex-shrink'&gt; | </a:t>
            </a:r>
          </a:p>
          <a:p>
            <a:pPr marL="0" indent="0">
              <a:buNone/>
            </a:pPr>
            <a:r>
              <a:rPr lang="en-US" sz="3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   </a:t>
            </a:r>
            <a:r>
              <a:rPr lang="en-US" sz="3400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&lt;'flex-basis’&gt; ]</a:t>
            </a:r>
          </a:p>
          <a:p>
            <a:pPr marL="0" indent="0">
              <a:buNone/>
            </a:pPr>
            <a:r>
              <a:rPr lang="en-US" sz="3400" dirty="0">
                <a:solidFill>
                  <a:srgbClr val="FF0000"/>
                </a:solidFill>
              </a:rPr>
              <a:t>  </a:t>
            </a:r>
            <a:r>
              <a:rPr lang="en-US" sz="3400" b="0" dirty="0">
                <a:solidFill>
                  <a:srgbClr val="FF0000"/>
                </a:solidFill>
              </a:rPr>
              <a:t>align-self</a:t>
            </a:r>
            <a:r>
              <a:rPr lang="en-US" sz="3400" b="0" dirty="0"/>
              <a:t>: </a:t>
            </a:r>
            <a:r>
              <a:rPr lang="en-US" sz="3400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auto | flex-start | flex-end | center |</a:t>
            </a:r>
          </a:p>
          <a:p>
            <a:pPr marL="0" indent="0">
              <a:buNone/>
            </a:pPr>
            <a:r>
              <a:rPr lang="en-US" sz="3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  </a:t>
            </a:r>
            <a:r>
              <a:rPr lang="en-US" sz="3400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baseline | stretch;</a:t>
            </a:r>
            <a:br>
              <a:rPr lang="en-US" sz="3400" b="0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en-US" sz="34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9225874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0E6D79-B0E2-E54D-87A3-72B836444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DB34BA-8C52-F349-9493-62F5327536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algn="ctr"/>
            <a:r>
              <a:rPr lang="en-US" dirty="0">
                <a:hlinkClick r:id="rId2"/>
              </a:rPr>
              <a:t>Code Pen Flex Box example</a:t>
            </a:r>
            <a:endParaRPr lang="en-US" dirty="0"/>
          </a:p>
          <a:p>
            <a:pPr algn="ctr"/>
            <a:r>
              <a:rPr lang="en-US" dirty="0">
                <a:hlinkClick r:id="rId3"/>
              </a:rPr>
              <a:t>Flex Example #2</a:t>
            </a:r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>
                <a:solidFill>
                  <a:srgbClr val="C00000"/>
                </a:solidFill>
              </a:rPr>
              <a:t>Let’s take some time and change each of the property values</a:t>
            </a:r>
            <a:r>
              <a:rPr lang="en-US" dirty="0">
                <a:solidFill>
                  <a:srgbClr val="FFC000"/>
                </a:solidFill>
              </a:rPr>
              <a:t>.</a:t>
            </a:r>
          </a:p>
          <a:p>
            <a:pPr algn="ctr"/>
            <a:endParaRPr lang="en-US" dirty="0">
              <a:solidFill>
                <a:srgbClr val="FFC000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Flex is great, but is still one-dimensional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Best used within containers and small applications</a:t>
            </a:r>
          </a:p>
        </p:txBody>
      </p:sp>
    </p:spTree>
    <p:extLst>
      <p:ext uri="{BB962C8B-B14F-4D97-AF65-F5344CB8AC3E}">
        <p14:creationId xmlns:p14="http://schemas.microsoft.com/office/powerpoint/2010/main" val="20241610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When to use Grid/Flex/Bootstrap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When would you use each?</a:t>
            </a:r>
            <a:br>
              <a:rPr lang="en-US" dirty="0"/>
            </a:br>
            <a:endParaRPr lang="en-US" dirty="0"/>
          </a:p>
          <a:p>
            <a:r>
              <a:rPr lang="en-US" dirty="0"/>
              <a:t>How do they relate to responsive design?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What should you do for your portfolio?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80952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B7BC83E-7209-D846-829A-F14B3A1E7F72}"/>
              </a:ext>
            </a:extLst>
          </p:cNvPr>
          <p:cNvSpPr txBox="1">
            <a:spLocks/>
          </p:cNvSpPr>
          <p:nvPr/>
        </p:nvSpPr>
        <p:spPr>
          <a:xfrm>
            <a:off x="648998" y="1455955"/>
            <a:ext cx="10763417" cy="471624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Verdana Regular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Verdana Regular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Verdana Regular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Verdana Regular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Verdana Regular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3200" dirty="0">
                <a:solidFill>
                  <a:schemeClr val="bg1"/>
                </a:solidFill>
              </a:rPr>
              <a:t>These slides are Copyright 2019-  Colleen van and made available under a Creative Commons Attribution 4.0 License.  Please maintain this last slide in all copies of the document to comply with the attribution requirements of the license.  If you make a change, feel free to add your name and organization to the list of contributors on this page as you republish the materials.</a:t>
            </a:r>
          </a:p>
          <a:p>
            <a:pPr>
              <a:defRPr/>
            </a:pPr>
            <a:r>
              <a:rPr lang="en-US" sz="3200" dirty="0">
                <a:solidFill>
                  <a:schemeClr val="bg1"/>
                </a:solidFill>
              </a:rPr>
              <a:t>Initial Development: Colleen van Lent , University of Michigan School of Information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42B2A87-2AE1-0049-8F98-5F43DFF59C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74457"/>
            <a:ext cx="10515600" cy="749997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FECA30"/>
                </a:solidFill>
              </a:rPr>
              <a:t>Acknowledgements</a:t>
            </a:r>
          </a:p>
        </p:txBody>
      </p:sp>
    </p:spTree>
    <p:extLst>
      <p:ext uri="{BB962C8B-B14F-4D97-AF65-F5344CB8AC3E}">
        <p14:creationId xmlns:p14="http://schemas.microsoft.com/office/powerpoint/2010/main" val="3057315915"/>
      </p:ext>
    </p:extLst>
  </p:cSld>
  <p:clrMapOvr>
    <a:masterClrMapping/>
  </p:clrMapOvr>
</p:sld>
</file>

<file path=ppt/theme/theme1.xml><?xml version="1.0" encoding="utf-8"?>
<a:theme xmlns:a="http://schemas.openxmlformats.org/drawingml/2006/main" name="verdana-degrees1">
  <a:themeElements>
    <a:clrScheme name="verdana-degrees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1769A5"/>
      </a:accent1>
      <a:accent2>
        <a:srgbClr val="DF6429"/>
      </a:accent2>
      <a:accent3>
        <a:srgbClr val="A5A5A5"/>
      </a:accent3>
      <a:accent4>
        <a:srgbClr val="FFC000"/>
      </a:accent4>
      <a:accent5>
        <a:srgbClr val="00AA9F"/>
      </a:accent5>
      <a:accent6>
        <a:srgbClr val="A9A525"/>
      </a:accent6>
      <a:hlink>
        <a:srgbClr val="0563DD"/>
      </a:hlink>
      <a:folHlink>
        <a:srgbClr val="954F95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PTTemplateMOOC" id="{B21FFC68-8400-F04E-896D-9DBD1848A2FD}" vid="{AA148F02-BF55-F34C-A36D-8228338D3FF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verdana-degrees1</Template>
  <TotalTime>11982</TotalTime>
  <Words>484</Words>
  <Application>Microsoft Macintosh PowerPoint</Application>
  <PresentationFormat>Widescreen</PresentationFormat>
  <Paragraphs>59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Arial Black</vt:lpstr>
      <vt:lpstr>Calibri</vt:lpstr>
      <vt:lpstr>Verdana Regular</vt:lpstr>
      <vt:lpstr>verdana-degrees1</vt:lpstr>
      <vt:lpstr>Flexbox and Responsive Design</vt:lpstr>
      <vt:lpstr>Flexbox layouts </vt:lpstr>
      <vt:lpstr>Container Properties</vt:lpstr>
      <vt:lpstr>Values for the Parent properties</vt:lpstr>
      <vt:lpstr>Item Properties</vt:lpstr>
      <vt:lpstr>Values for the Child Properties</vt:lpstr>
      <vt:lpstr>Example</vt:lpstr>
      <vt:lpstr>When to use Grid/Flex/Bootstrap</vt:lpstr>
      <vt:lpstr>Acknowledgements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Flexbox and Responsive Design</dc:title>
  <dc:creator>Colleen van Lent</dc:creator>
  <cp:lastModifiedBy>Colleen van Lent</cp:lastModifiedBy>
  <cp:revision>11</cp:revision>
  <cp:lastPrinted>2019-09-23T00:43:34Z</cp:lastPrinted>
  <dcterms:created xsi:type="dcterms:W3CDTF">2019-08-21T01:44:29Z</dcterms:created>
  <dcterms:modified xsi:type="dcterms:W3CDTF">2020-01-06T20:06:52Z</dcterms:modified>
</cp:coreProperties>
</file>